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4"/>
  </p:notesMasterIdLst>
  <p:sldIdLst>
    <p:sldId id="256" r:id="rId2"/>
    <p:sldId id="258" r:id="rId3"/>
    <p:sldId id="259" r:id="rId4"/>
    <p:sldId id="257" r:id="rId5"/>
    <p:sldId id="260" r:id="rId6"/>
    <p:sldId id="261" r:id="rId7"/>
    <p:sldId id="262" r:id="rId8"/>
    <p:sldId id="263" r:id="rId9"/>
    <p:sldId id="266" r:id="rId10"/>
    <p:sldId id="267"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16"/>
    <p:restoredTop sz="94674"/>
  </p:normalViewPr>
  <p:slideViewPr>
    <p:cSldViewPr snapToGrid="0" snapToObjects="1">
      <p:cViewPr varScale="1">
        <p:scale>
          <a:sx n="119" d="100"/>
          <a:sy n="119" d="100"/>
        </p:scale>
        <p:origin x="23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tiff>
</file>

<file path=ppt/media/image12.png>
</file>

<file path=ppt/media/image13.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C0C11-792B-4C42-97ED-C48B58D9C85C}" type="datetimeFigureOut">
              <a:rPr lang="en-US" smtClean="0"/>
              <a:t>11/9/17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37D55-4C71-A14B-B131-9F7CD6C973FB}" type="slidenum">
              <a:rPr lang="en-US" smtClean="0"/>
              <a:t>‹#›</a:t>
            </a:fld>
            <a:endParaRPr lang="en-US"/>
          </a:p>
        </p:txBody>
      </p:sp>
    </p:spTree>
    <p:extLst>
      <p:ext uri="{BB962C8B-B14F-4D97-AF65-F5344CB8AC3E}">
        <p14:creationId xmlns:p14="http://schemas.microsoft.com/office/powerpoint/2010/main" val="1447881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4</a:t>
            </a:fld>
            <a:endParaRPr lang="en-US"/>
          </a:p>
        </p:txBody>
      </p:sp>
    </p:spTree>
    <p:extLst>
      <p:ext uri="{BB962C8B-B14F-4D97-AF65-F5344CB8AC3E}">
        <p14:creationId xmlns:p14="http://schemas.microsoft.com/office/powerpoint/2010/main" val="686710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FF838349-8376-014F-85D8-F6BD130CCA6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11/9/17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6D114C5-94A0-2349-AD09-23E58CF750C1}" type="datetimeFigureOut">
              <a:rPr lang="en-US" smtClean="0"/>
              <a:t>11/9/17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D114C5-94A0-2349-AD09-23E58CF750C1}" type="datetimeFigureOut">
              <a:rPr lang="en-US" smtClean="0"/>
              <a:t>11/9/17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6D114C5-94A0-2349-AD09-23E58CF750C1}" type="datetimeFigureOut">
              <a:rPr lang="en-US" smtClean="0"/>
              <a:t>11/9/17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11/9/17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D114C5-94A0-2349-AD09-23E58CF750C1}" type="datetimeFigureOut">
              <a:rPr lang="en-US" smtClean="0"/>
              <a:t>11/9/17</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F838349-8376-014F-85D8-F6BD130CCA6C}" type="slidenum">
              <a:rPr lang="en-US" smtClean="0"/>
              <a:t>‹#›</a:t>
            </a:fld>
            <a:endParaRPr lang="en-US"/>
          </a:p>
        </p:txBody>
      </p:sp>
    </p:spTree>
    <p:extLst>
      <p:ext uri="{BB962C8B-B14F-4D97-AF65-F5344CB8AC3E}">
        <p14:creationId xmlns:p14="http://schemas.microsoft.com/office/powerpoint/2010/main" val="1054676517"/>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neos.jpl.nasa.gov/glossary/a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6664679" y="2599888"/>
            <a:ext cx="5124328" cy="2879221"/>
          </a:xfrm>
          <a:prstGeom prst="rect">
            <a:avLst/>
          </a:prstGeom>
        </p:spPr>
      </p:pic>
      <p:sp>
        <p:nvSpPr>
          <p:cNvPr id="2" name="Title 1"/>
          <p:cNvSpPr>
            <a:spLocks noGrp="1"/>
          </p:cNvSpPr>
          <p:nvPr>
            <p:ph type="ctrTitle"/>
          </p:nvPr>
        </p:nvSpPr>
        <p:spPr>
          <a:xfrm>
            <a:off x="486876" y="2032000"/>
            <a:ext cx="4513792" cy="2819398"/>
          </a:xfrm>
        </p:spPr>
        <p:txBody>
          <a:bodyPr>
            <a:normAutofit/>
          </a:bodyPr>
          <a:lstStyle/>
          <a:p>
            <a:r>
              <a:rPr lang="en-US" sz="4400">
                <a:solidFill>
                  <a:srgbClr val="FFFFFF"/>
                </a:solidFill>
              </a:rPr>
              <a:t>Determining and Modeling Hazardous Near Earth Objects</a:t>
            </a:r>
          </a:p>
        </p:txBody>
      </p:sp>
      <p:sp>
        <p:nvSpPr>
          <p:cNvPr id="3" name="Subtitle 2"/>
          <p:cNvSpPr>
            <a:spLocks noGrp="1"/>
          </p:cNvSpPr>
          <p:nvPr>
            <p:ph type="subTitle" idx="1"/>
          </p:nvPr>
        </p:nvSpPr>
        <p:spPr>
          <a:xfrm>
            <a:off x="486876" y="4851399"/>
            <a:ext cx="4513792" cy="914401"/>
          </a:xfrm>
        </p:spPr>
        <p:txBody>
          <a:bodyPr>
            <a:normAutofit/>
          </a:bodyPr>
          <a:lstStyle/>
          <a:p>
            <a:r>
              <a:rPr lang="en-US">
                <a:solidFill>
                  <a:srgbClr val="FFFFFF"/>
                </a:solidFill>
              </a:rPr>
              <a:t>By: Dwayne Bost, Jared Klein, and Michael Ebanks</a:t>
            </a:r>
          </a:p>
        </p:txBody>
      </p:sp>
    </p:spTree>
    <p:extLst>
      <p:ext uri="{BB962C8B-B14F-4D97-AF65-F5344CB8AC3E}">
        <p14:creationId xmlns:p14="http://schemas.microsoft.com/office/powerpoint/2010/main" val="2733318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35793" y="3355687"/>
            <a:ext cx="6626711" cy="3400115"/>
          </a:xfrm>
          <a:prstGeom prst="roundRect">
            <a:avLst>
              <a:gd name="adj" fmla="val 4528"/>
            </a:avLst>
          </a:prstGeom>
          <a:ln w="50800" cap="sq" cmpd="dbl">
            <a:noFill/>
            <a:miter lim="800000"/>
          </a:ln>
          <a:effectLst/>
        </p:spPr>
      </p:pic>
      <p:pic>
        <p:nvPicPr>
          <p:cNvPr id="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8334" y="3355688"/>
            <a:ext cx="6443831" cy="3400114"/>
          </a:xfrm>
          <a:prstGeom prst="roundRect">
            <a:avLst>
              <a:gd name="adj" fmla="val 4207"/>
            </a:avLst>
          </a:prstGeom>
          <a:ln w="50800" cap="sq" cmpd="dbl">
            <a:noFill/>
            <a:miter lim="800000"/>
          </a:ln>
          <a:effectLst/>
        </p:spPr>
      </p:pic>
      <p:sp>
        <p:nvSpPr>
          <p:cNvPr id="2" name="Title 1"/>
          <p:cNvSpPr>
            <a:spLocks noGrp="1"/>
          </p:cNvSpPr>
          <p:nvPr>
            <p:ph type="title"/>
          </p:nvPr>
        </p:nvSpPr>
        <p:spPr>
          <a:xfrm>
            <a:off x="307000" y="121307"/>
            <a:ext cx="4099947" cy="1035579"/>
          </a:xfrm>
        </p:spPr>
        <p:txBody>
          <a:bodyPr>
            <a:normAutofit/>
          </a:bodyPr>
          <a:lstStyle/>
          <a:p>
            <a:endParaRPr lang="en-US" dirty="0"/>
          </a:p>
        </p:txBody>
      </p:sp>
      <p:sp>
        <p:nvSpPr>
          <p:cNvPr id="10" name="Content Placeholder 9"/>
          <p:cNvSpPr>
            <a:spLocks noGrp="1"/>
          </p:cNvSpPr>
          <p:nvPr>
            <p:ph idx="1"/>
          </p:nvPr>
        </p:nvSpPr>
        <p:spPr>
          <a:xfrm>
            <a:off x="307000" y="1395208"/>
            <a:ext cx="4099947" cy="1722157"/>
          </a:xfrm>
        </p:spPr>
        <p:txBody>
          <a:bodyPr>
            <a:normAutofit/>
          </a:bodyPr>
          <a:lstStyle/>
          <a:p>
            <a:endParaRPr lang="en-US"/>
          </a:p>
        </p:txBody>
      </p:sp>
    </p:spTree>
    <p:extLst>
      <p:ext uri="{BB962C8B-B14F-4D97-AF65-F5344CB8AC3E}">
        <p14:creationId xmlns:p14="http://schemas.microsoft.com/office/powerpoint/2010/main" val="10063190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Post Mortem</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6375773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230" y="841829"/>
            <a:ext cx="10131425" cy="4847771"/>
          </a:xfrm>
        </p:spPr>
        <p:txBody>
          <a:bodyPr/>
          <a:lstStyle/>
          <a:p>
            <a:pPr algn="ctr"/>
            <a:r>
              <a:rPr lang="en-US" dirty="0" smtClean="0"/>
              <a:t>Questions?</a:t>
            </a:r>
            <a:endParaRPr lang="en-US" dirty="0"/>
          </a:p>
        </p:txBody>
      </p:sp>
    </p:spTree>
    <p:extLst>
      <p:ext uri="{BB962C8B-B14F-4D97-AF65-F5344CB8AC3E}">
        <p14:creationId xmlns:p14="http://schemas.microsoft.com/office/powerpoint/2010/main" val="96841566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Near Earth Objects?</a:t>
            </a:r>
            <a:endParaRPr lang="en-US" dirty="0"/>
          </a:p>
        </p:txBody>
      </p:sp>
      <p:sp>
        <p:nvSpPr>
          <p:cNvPr id="3" name="Content Placeholder 2"/>
          <p:cNvSpPr>
            <a:spLocks noGrp="1"/>
          </p:cNvSpPr>
          <p:nvPr>
            <p:ph idx="1"/>
          </p:nvPr>
        </p:nvSpPr>
        <p:spPr>
          <a:xfrm>
            <a:off x="685800" y="1894932"/>
            <a:ext cx="10131425" cy="3649133"/>
          </a:xfrm>
        </p:spPr>
        <p:txBody>
          <a:bodyPr>
            <a:normAutofit/>
          </a:bodyPr>
          <a:lstStyle/>
          <a:p>
            <a:r>
              <a:rPr lang="en-US" dirty="0" smtClean="0"/>
              <a:t>According to NASA, a NEO (Near Earth Object) is “</a:t>
            </a:r>
            <a:r>
              <a:rPr lang="en-US" dirty="0"/>
              <a:t>are comets and asteroids that have been nudged by the gravitational attraction of nearby planets into orbits that allow them to enter the Earth’s </a:t>
            </a:r>
            <a:r>
              <a:rPr lang="en-US" dirty="0" smtClean="0"/>
              <a:t>neighborhood.” </a:t>
            </a:r>
          </a:p>
          <a:p>
            <a:r>
              <a:rPr lang="en-US" dirty="0" smtClean="0"/>
              <a:t>Put simply, they are objects in our solar system that are “near” Earth.</a:t>
            </a:r>
          </a:p>
          <a:p>
            <a:r>
              <a:rPr lang="en-US" dirty="0" smtClean="0"/>
              <a:t>These NEOs become hazardous and a potential danger to Earth when they come within Earth’s MOID (Minimum Orbit Insertion Distance). </a:t>
            </a:r>
          </a:p>
          <a:p>
            <a:r>
              <a:rPr lang="en-US" dirty="0" smtClean="0"/>
              <a:t>NASA specifies that “all </a:t>
            </a:r>
            <a:r>
              <a:rPr lang="en-US" dirty="0"/>
              <a:t>asteroids with an Earth Minimum Orbit Intersection Distance (</a:t>
            </a:r>
            <a:r>
              <a:rPr lang="en-US" i="1" dirty="0"/>
              <a:t>MOID</a:t>
            </a:r>
            <a:r>
              <a:rPr lang="en-US" dirty="0"/>
              <a:t>) of 0.05 </a:t>
            </a:r>
            <a:r>
              <a:rPr lang="en-US" b="1" dirty="0">
                <a:hlinkClick r:id="rId2"/>
              </a:rPr>
              <a:t>au</a:t>
            </a:r>
            <a:r>
              <a:rPr lang="en-US" dirty="0"/>
              <a:t> or less and an absolute magnitude (</a:t>
            </a:r>
            <a:r>
              <a:rPr lang="en-US" i="1" dirty="0"/>
              <a:t>H</a:t>
            </a:r>
            <a:r>
              <a:rPr lang="en-US" dirty="0"/>
              <a:t>) of 22.0 or less are considered </a:t>
            </a:r>
            <a:r>
              <a:rPr lang="en-US" dirty="0" smtClean="0"/>
              <a:t>PHAs.”</a:t>
            </a:r>
          </a:p>
        </p:txBody>
      </p:sp>
      <p:sp>
        <p:nvSpPr>
          <p:cNvPr id="4" name="TextBox 3"/>
          <p:cNvSpPr txBox="1"/>
          <p:nvPr/>
        </p:nvSpPr>
        <p:spPr>
          <a:xfrm>
            <a:off x="111211" y="6499654"/>
            <a:ext cx="5350475" cy="369332"/>
          </a:xfrm>
          <a:prstGeom prst="rect">
            <a:avLst/>
          </a:prstGeom>
          <a:noFill/>
        </p:spPr>
        <p:txBody>
          <a:bodyPr wrap="square" rtlCol="0">
            <a:spAutoFit/>
          </a:bodyPr>
          <a:lstStyle/>
          <a:p>
            <a:r>
              <a:rPr lang="en-US" dirty="0" smtClean="0"/>
              <a:t>Source: https://</a:t>
            </a:r>
            <a:r>
              <a:rPr lang="en-US" dirty="0" err="1" smtClean="0"/>
              <a:t>cneos.jpl.nasa.gov</a:t>
            </a:r>
            <a:r>
              <a:rPr lang="en-US" dirty="0" smtClean="0"/>
              <a:t>/about/</a:t>
            </a:r>
            <a:r>
              <a:rPr lang="en-US" dirty="0" err="1" smtClean="0"/>
              <a:t>basics.html</a:t>
            </a:r>
            <a:endParaRPr lang="en-US" dirty="0"/>
          </a:p>
        </p:txBody>
      </p:sp>
    </p:spTree>
    <p:extLst>
      <p:ext uri="{BB962C8B-B14F-4D97-AF65-F5344CB8AC3E}">
        <p14:creationId xmlns:p14="http://schemas.microsoft.com/office/powerpoint/2010/main" val="1237246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Really Cares? What is the Value of this study?</a:t>
            </a:r>
            <a:endParaRPr lang="en-US" dirty="0"/>
          </a:p>
        </p:txBody>
      </p:sp>
      <p:sp>
        <p:nvSpPr>
          <p:cNvPr id="3" name="Content Placeholder 2"/>
          <p:cNvSpPr>
            <a:spLocks noGrp="1"/>
          </p:cNvSpPr>
          <p:nvPr>
            <p:ph idx="1"/>
          </p:nvPr>
        </p:nvSpPr>
        <p:spPr/>
        <p:txBody>
          <a:bodyPr/>
          <a:lstStyle/>
          <a:p>
            <a:r>
              <a:rPr lang="en-US" dirty="0" smtClean="0"/>
              <a:t>Governments, scientists, and students alike all value data on NEO’s for various reasons. The latter two audiences like to talk about finding answers about the behavior of celestial objects and the origins of the cosmos. However, the former audience, governments, have interests that more align with the defense of the planet. </a:t>
            </a:r>
          </a:p>
          <a:p>
            <a:r>
              <a:rPr lang="en-US" dirty="0" smtClean="0"/>
              <a:t>It is true that the likelihood of Earth being hit by a NEO  which could harm our planet is incredibly low (NASA’s Planetary Defense Coordination Office claims that it is less that 0.2 percent ). Nevertheless, governments around the world still worry about the threat of NEOs. </a:t>
            </a:r>
          </a:p>
          <a:p>
            <a:r>
              <a:rPr lang="en-US" dirty="0" smtClean="0"/>
              <a:t>Why?</a:t>
            </a:r>
          </a:p>
        </p:txBody>
      </p:sp>
    </p:spTree>
    <p:extLst>
      <p:ext uri="{BB962C8B-B14F-4D97-AF65-F5344CB8AC3E}">
        <p14:creationId xmlns:p14="http://schemas.microsoft.com/office/powerpoint/2010/main" val="12976173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17" y="105736"/>
            <a:ext cx="10131425" cy="880153"/>
          </a:xfrm>
        </p:spPr>
        <p:txBody>
          <a:bodyPr>
            <a:normAutofit/>
          </a:bodyPr>
          <a:lstStyle/>
          <a:p>
            <a:r>
              <a:rPr lang="en-US" dirty="0" smtClean="0"/>
              <a:t>Here’s Why</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rot="20936851">
            <a:off x="314821" y="1336324"/>
            <a:ext cx="3967853" cy="2077131"/>
          </a:xfrm>
          <a:prstGeom prst="rect">
            <a:avLst/>
          </a:prstGeom>
        </p:spPr>
      </p:pic>
      <p:sp>
        <p:nvSpPr>
          <p:cNvPr id="5" name="TextBox 4"/>
          <p:cNvSpPr txBox="1"/>
          <p:nvPr/>
        </p:nvSpPr>
        <p:spPr>
          <a:xfrm rot="20957603">
            <a:off x="931918" y="3423392"/>
            <a:ext cx="3040179" cy="369332"/>
          </a:xfrm>
          <a:prstGeom prst="rect">
            <a:avLst/>
          </a:prstGeom>
          <a:noFill/>
        </p:spPr>
        <p:txBody>
          <a:bodyPr wrap="square" rtlCol="0">
            <a:spAutoFit/>
          </a:bodyPr>
          <a:lstStyle/>
          <a:p>
            <a:r>
              <a:rPr lang="en-US" dirty="0" err="1" smtClean="0"/>
              <a:t>Verdefort</a:t>
            </a:r>
            <a:r>
              <a:rPr lang="en-US" dirty="0" smtClean="0"/>
              <a:t> Crater, South Africa</a:t>
            </a:r>
            <a:endParaRPr lang="en-US" dirty="0"/>
          </a:p>
        </p:txBody>
      </p:sp>
      <p:pic>
        <p:nvPicPr>
          <p:cNvPr id="6" name="Picture 5"/>
          <p:cNvPicPr>
            <a:picLocks noChangeAspect="1"/>
          </p:cNvPicPr>
          <p:nvPr/>
        </p:nvPicPr>
        <p:blipFill>
          <a:blip r:embed="rId4"/>
          <a:stretch>
            <a:fillRect/>
          </a:stretch>
        </p:blipFill>
        <p:spPr>
          <a:xfrm rot="600656">
            <a:off x="5360150" y="1312244"/>
            <a:ext cx="4052926" cy="2007289"/>
          </a:xfrm>
          <a:prstGeom prst="rect">
            <a:avLst/>
          </a:prstGeom>
        </p:spPr>
      </p:pic>
      <p:sp>
        <p:nvSpPr>
          <p:cNvPr id="7" name="TextBox 6"/>
          <p:cNvSpPr txBox="1"/>
          <p:nvPr/>
        </p:nvSpPr>
        <p:spPr>
          <a:xfrm rot="559080">
            <a:off x="5653196" y="3408648"/>
            <a:ext cx="3466835" cy="369332"/>
          </a:xfrm>
          <a:prstGeom prst="rect">
            <a:avLst/>
          </a:prstGeom>
          <a:noFill/>
        </p:spPr>
        <p:txBody>
          <a:bodyPr wrap="square" rtlCol="0">
            <a:spAutoFit/>
          </a:bodyPr>
          <a:lstStyle/>
          <a:p>
            <a:r>
              <a:rPr lang="en-US" dirty="0" smtClean="0"/>
              <a:t>Sudbury Basin, Ontario</a:t>
            </a:r>
            <a:r>
              <a:rPr lang="en-US" smtClean="0"/>
              <a:t>, Canada</a:t>
            </a:r>
            <a:endParaRPr lang="en-US"/>
          </a:p>
        </p:txBody>
      </p:sp>
      <p:pic>
        <p:nvPicPr>
          <p:cNvPr id="8" name="Picture 7"/>
          <p:cNvPicPr>
            <a:picLocks noChangeAspect="1"/>
          </p:cNvPicPr>
          <p:nvPr/>
        </p:nvPicPr>
        <p:blipFill>
          <a:blip r:embed="rId5"/>
          <a:stretch>
            <a:fillRect/>
          </a:stretch>
        </p:blipFill>
        <p:spPr>
          <a:xfrm>
            <a:off x="1817276" y="4004270"/>
            <a:ext cx="3636714" cy="2308840"/>
          </a:xfrm>
          <a:prstGeom prst="rect">
            <a:avLst/>
          </a:prstGeom>
        </p:spPr>
      </p:pic>
      <p:sp>
        <p:nvSpPr>
          <p:cNvPr id="9" name="TextBox 8"/>
          <p:cNvSpPr txBox="1"/>
          <p:nvPr/>
        </p:nvSpPr>
        <p:spPr>
          <a:xfrm>
            <a:off x="5527832" y="4558525"/>
            <a:ext cx="2280864" cy="1200329"/>
          </a:xfrm>
          <a:prstGeom prst="rect">
            <a:avLst/>
          </a:prstGeom>
          <a:noFill/>
        </p:spPr>
        <p:txBody>
          <a:bodyPr wrap="square" rtlCol="0">
            <a:spAutoFit/>
          </a:bodyPr>
          <a:lstStyle/>
          <a:p>
            <a:r>
              <a:rPr lang="en-US" dirty="0" smtClean="0"/>
              <a:t>Illustration of Chicxulub </a:t>
            </a:r>
            <a:r>
              <a:rPr lang="en-US" dirty="0"/>
              <a:t>impact crater in the Yucatán Peninsula</a:t>
            </a:r>
            <a:r>
              <a:rPr lang="en-US" dirty="0" smtClean="0"/>
              <a:t> </a:t>
            </a:r>
            <a:endParaRPr lang="en-US" dirty="0"/>
          </a:p>
        </p:txBody>
      </p:sp>
      <p:sp>
        <p:nvSpPr>
          <p:cNvPr id="10" name="TextBox 9"/>
          <p:cNvSpPr txBox="1"/>
          <p:nvPr/>
        </p:nvSpPr>
        <p:spPr>
          <a:xfrm>
            <a:off x="0" y="6611779"/>
            <a:ext cx="6668264" cy="246221"/>
          </a:xfrm>
          <a:prstGeom prst="rect">
            <a:avLst/>
          </a:prstGeom>
          <a:noFill/>
        </p:spPr>
        <p:txBody>
          <a:bodyPr wrap="square" rtlCol="0">
            <a:spAutoFit/>
          </a:bodyPr>
          <a:lstStyle/>
          <a:p>
            <a:r>
              <a:rPr lang="en-US" sz="1000" smtClean="0"/>
              <a:t>Source: https</a:t>
            </a:r>
            <a:r>
              <a:rPr lang="en-US" sz="1000" dirty="0" smtClean="0"/>
              <a:t>://</a:t>
            </a:r>
            <a:r>
              <a:rPr lang="en-US" sz="1000" dirty="0" err="1" smtClean="0"/>
              <a:t>news.nationalgeographic.com</a:t>
            </a:r>
            <a:r>
              <a:rPr lang="en-US" sz="1000" dirty="0" smtClean="0"/>
              <a:t>/news/2013/13/130214-biggest-asteroid-impacts-meteorites-space-2012da14/</a:t>
            </a:r>
            <a:endParaRPr lang="en-US" sz="1000" dirty="0"/>
          </a:p>
        </p:txBody>
      </p:sp>
      <p:sp>
        <p:nvSpPr>
          <p:cNvPr id="11" name="TextBox 10"/>
          <p:cNvSpPr txBox="1"/>
          <p:nvPr/>
        </p:nvSpPr>
        <p:spPr>
          <a:xfrm>
            <a:off x="8279027" y="4303455"/>
            <a:ext cx="3422822" cy="2308324"/>
          </a:xfrm>
          <a:prstGeom prst="rect">
            <a:avLst/>
          </a:prstGeom>
          <a:noFill/>
        </p:spPr>
        <p:txBody>
          <a:bodyPr wrap="square" rtlCol="0">
            <a:spAutoFit/>
          </a:bodyPr>
          <a:lstStyle/>
          <a:p>
            <a:r>
              <a:rPr lang="en-US" dirty="0" smtClean="0"/>
              <a:t>These physical features on Earth’s surface are believed to have been caused by NEOs colliding with the Earth’s surface. Some of these collisions are theorized to have changed life on Earth as we know it. Remember the Dinosaur theory?</a:t>
            </a:r>
            <a:endParaRPr lang="en-US" dirty="0"/>
          </a:p>
        </p:txBody>
      </p:sp>
    </p:spTree>
    <p:extLst>
      <p:ext uri="{BB962C8B-B14F-4D97-AF65-F5344CB8AC3E}">
        <p14:creationId xmlns:p14="http://schemas.microsoft.com/office/powerpoint/2010/main" val="504038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&amp; Summary of Findings</a:t>
            </a:r>
            <a:endParaRPr lang="en-US" dirty="0"/>
          </a:p>
        </p:txBody>
      </p:sp>
      <p:sp>
        <p:nvSpPr>
          <p:cNvPr id="3" name="Content Placeholder 2"/>
          <p:cNvSpPr>
            <a:spLocks noGrp="1"/>
          </p:cNvSpPr>
          <p:nvPr>
            <p:ph idx="1"/>
          </p:nvPr>
        </p:nvSpPr>
        <p:spPr/>
        <p:txBody>
          <a:bodyPr/>
          <a:lstStyle/>
          <a:p>
            <a:r>
              <a:rPr lang="en-US" dirty="0" smtClean="0"/>
              <a:t>Motivation for taking on this project stems from a desire to improve our elementary knowledge of Asteroids, and assess what makes a NEO hazardous. </a:t>
            </a:r>
          </a:p>
          <a:p>
            <a:r>
              <a:rPr lang="en-US" dirty="0" smtClean="0"/>
              <a:t>Summary of our findings:</a:t>
            </a:r>
          </a:p>
          <a:p>
            <a:pPr lvl="1"/>
            <a:endParaRPr lang="en-US" dirty="0"/>
          </a:p>
        </p:txBody>
      </p:sp>
    </p:spTree>
    <p:extLst>
      <p:ext uri="{BB962C8B-B14F-4D97-AF65-F5344CB8AC3E}">
        <p14:creationId xmlns:p14="http://schemas.microsoft.com/office/powerpoint/2010/main" val="121260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201827"/>
            <a:ext cx="10131425" cy="1231557"/>
          </a:xfrm>
        </p:spPr>
        <p:txBody>
          <a:bodyPr/>
          <a:lstStyle/>
          <a:p>
            <a:r>
              <a:rPr lang="en-US" dirty="0" smtClean="0"/>
              <a:t>Questions We Asked And the Data We Needed </a:t>
            </a:r>
            <a:endParaRPr lang="en-US" dirty="0"/>
          </a:p>
        </p:txBody>
      </p:sp>
      <p:sp>
        <p:nvSpPr>
          <p:cNvPr id="3" name="Content Placeholder 2"/>
          <p:cNvSpPr>
            <a:spLocks noGrp="1"/>
          </p:cNvSpPr>
          <p:nvPr>
            <p:ph idx="1"/>
          </p:nvPr>
        </p:nvSpPr>
        <p:spPr>
          <a:xfrm>
            <a:off x="685802" y="1544595"/>
            <a:ext cx="4911809" cy="3139321"/>
          </a:xfrm>
        </p:spPr>
        <p:txBody>
          <a:bodyPr>
            <a:normAutofit/>
          </a:bodyPr>
          <a:lstStyle/>
          <a:p>
            <a:r>
              <a:rPr lang="en-US" dirty="0" smtClean="0"/>
              <a:t>Questions we asked:</a:t>
            </a:r>
          </a:p>
          <a:p>
            <a:pPr lvl="1"/>
            <a:r>
              <a:rPr lang="en-US" sz="1800" dirty="0" smtClean="0"/>
              <a:t>What data is used to classify a NEO as hazardous?</a:t>
            </a:r>
          </a:p>
          <a:p>
            <a:pPr lvl="1"/>
            <a:r>
              <a:rPr lang="en-US" sz="1800" dirty="0" smtClean="0"/>
              <a:t>How do we model and visualize hazardous NEOs?</a:t>
            </a:r>
            <a:endParaRPr lang="en-US" sz="1800" dirty="0"/>
          </a:p>
          <a:p>
            <a:pPr lvl="1" fontAlgn="base"/>
            <a:r>
              <a:rPr lang="en-US" sz="1800" dirty="0"/>
              <a:t>How can we anticipate and determine NEO hazards</a:t>
            </a:r>
            <a:r>
              <a:rPr lang="en-US" sz="1800" dirty="0" smtClean="0"/>
              <a:t>?</a:t>
            </a:r>
            <a:endParaRPr lang="en-US" sz="1800" dirty="0"/>
          </a:p>
        </p:txBody>
      </p:sp>
      <p:sp>
        <p:nvSpPr>
          <p:cNvPr id="4" name="TextBox 3"/>
          <p:cNvSpPr txBox="1"/>
          <p:nvPr/>
        </p:nvSpPr>
        <p:spPr>
          <a:xfrm>
            <a:off x="6771503" y="1544595"/>
            <a:ext cx="4856205" cy="3139321"/>
          </a:xfrm>
          <a:prstGeom prst="rect">
            <a:avLst/>
          </a:prstGeom>
          <a:noFill/>
        </p:spPr>
        <p:txBody>
          <a:bodyPr wrap="square" rtlCol="0">
            <a:spAutoFit/>
          </a:bodyPr>
          <a:lstStyle/>
          <a:p>
            <a:pPr marL="285750" indent="-285750">
              <a:buFont typeface="Arial" charset="0"/>
              <a:buChar char="•"/>
            </a:pPr>
            <a:r>
              <a:rPr lang="en-US" dirty="0" smtClean="0"/>
              <a:t>Our Goals with this project:</a:t>
            </a:r>
          </a:p>
          <a:p>
            <a:pPr marL="285750" indent="-285750">
              <a:buFont typeface="Arial" charset="0"/>
              <a:buChar char="•"/>
            </a:pPr>
            <a:endParaRPr lang="en-US" dirty="0" smtClean="0"/>
          </a:p>
          <a:p>
            <a:pPr marL="742950" lvl="1" indent="-285750">
              <a:buFont typeface="Arial" charset="0"/>
              <a:buChar char="•"/>
            </a:pPr>
            <a:r>
              <a:rPr lang="en-US" dirty="0" smtClean="0"/>
              <a:t>Examine the characteristics of the asteroid related to its classification as hazardous.</a:t>
            </a:r>
          </a:p>
          <a:p>
            <a:pPr marL="742950" lvl="1" indent="-285750">
              <a:buFont typeface="Arial" charset="0"/>
              <a:buChar char="•"/>
            </a:pPr>
            <a:endParaRPr lang="en-US" dirty="0" smtClean="0"/>
          </a:p>
          <a:p>
            <a:pPr marL="742950" lvl="1" indent="-285750">
              <a:buFont typeface="Arial" charset="0"/>
              <a:buChar char="•"/>
            </a:pPr>
            <a:r>
              <a:rPr lang="en-US" dirty="0" smtClean="0"/>
              <a:t>Model the orbital movements of NEOs closest to and relative to the Earth.</a:t>
            </a:r>
          </a:p>
          <a:p>
            <a:pPr marL="742950" lvl="1" indent="-285750">
              <a:buFont typeface="Arial" charset="0"/>
              <a:buChar char="•"/>
            </a:pPr>
            <a:endParaRPr lang="en-US" dirty="0" smtClean="0"/>
          </a:p>
          <a:p>
            <a:pPr marL="742950" lvl="1" indent="-285750">
              <a:buFont typeface="Arial" charset="0"/>
              <a:buChar char="•"/>
            </a:pPr>
            <a:r>
              <a:rPr lang="en-US" dirty="0" smtClean="0"/>
              <a:t>Examine past impacts of Asteroids on Earth. </a:t>
            </a:r>
          </a:p>
        </p:txBody>
      </p:sp>
      <p:sp>
        <p:nvSpPr>
          <p:cNvPr id="5" name="TextBox 4"/>
          <p:cNvSpPr txBox="1"/>
          <p:nvPr/>
        </p:nvSpPr>
        <p:spPr>
          <a:xfrm>
            <a:off x="902042" y="4868562"/>
            <a:ext cx="10206681" cy="1477328"/>
          </a:xfrm>
          <a:prstGeom prst="rect">
            <a:avLst/>
          </a:prstGeom>
          <a:noFill/>
        </p:spPr>
        <p:txBody>
          <a:bodyPr wrap="square" rtlCol="0">
            <a:spAutoFit/>
          </a:bodyPr>
          <a:lstStyle/>
          <a:p>
            <a:pPr marL="285750" indent="-285750">
              <a:buFont typeface="Arial" charset="0"/>
              <a:buChar char="•"/>
            </a:pPr>
            <a:r>
              <a:rPr lang="en-US" dirty="0" smtClean="0"/>
              <a:t>The data we used:</a:t>
            </a:r>
          </a:p>
          <a:p>
            <a:pPr marL="742950" lvl="1" indent="-285750">
              <a:buFont typeface="Arial" charset="0"/>
              <a:buChar char="•"/>
            </a:pPr>
            <a:r>
              <a:rPr lang="en-US" dirty="0" smtClean="0"/>
              <a:t>NASA’s </a:t>
            </a:r>
            <a:r>
              <a:rPr lang="en-US" dirty="0" err="1" smtClean="0"/>
              <a:t>NeoWs</a:t>
            </a:r>
            <a:r>
              <a:rPr lang="en-US" dirty="0" smtClean="0"/>
              <a:t> open API which provided information on thousands of Asteroids. </a:t>
            </a:r>
          </a:p>
          <a:p>
            <a:pPr marL="1200150" lvl="2" indent="-285750">
              <a:buFont typeface="Arial" charset="0"/>
              <a:buChar char="•"/>
            </a:pPr>
            <a:r>
              <a:rPr lang="en-US" dirty="0" smtClean="0"/>
              <a:t>Included data such as: the asteroid name, its relative velocity of the asteroid, it’s close approach date to Earth, and it’s absolute magnitude.</a:t>
            </a:r>
          </a:p>
          <a:p>
            <a:pPr marL="1200150" lvl="2" indent="-285750">
              <a:buFont typeface="Arial" charset="0"/>
              <a:buChar char="•"/>
            </a:pPr>
            <a:r>
              <a:rPr lang="en-US" dirty="0" smtClean="0"/>
              <a:t>We also included data from NASA’s Fireball csv files that included data on locations of impacts.</a:t>
            </a:r>
            <a:endParaRPr lang="en-US" dirty="0"/>
          </a:p>
        </p:txBody>
      </p:sp>
    </p:spTree>
    <p:extLst>
      <p:ext uri="{BB962C8B-B14F-4D97-AF65-F5344CB8AC3E}">
        <p14:creationId xmlns:p14="http://schemas.microsoft.com/office/powerpoint/2010/main" val="2088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87" y="105706"/>
            <a:ext cx="10131425" cy="1456267"/>
          </a:xfrm>
        </p:spPr>
        <p:txBody>
          <a:bodyPr/>
          <a:lstStyle/>
          <a:p>
            <a:r>
              <a:rPr lang="en-US" dirty="0" smtClean="0"/>
              <a:t>Data Cleanup &amp; Exploration </a:t>
            </a:r>
            <a:endParaRPr lang="en-US" dirty="0"/>
          </a:p>
        </p:txBody>
      </p:sp>
      <p:sp>
        <p:nvSpPr>
          <p:cNvPr id="3" name="Content Placeholder 2"/>
          <p:cNvSpPr>
            <a:spLocks noGrp="1"/>
          </p:cNvSpPr>
          <p:nvPr>
            <p:ph idx="1"/>
          </p:nvPr>
        </p:nvSpPr>
        <p:spPr>
          <a:xfrm>
            <a:off x="700315" y="1499800"/>
            <a:ext cx="4945741" cy="5078314"/>
          </a:xfrm>
        </p:spPr>
        <p:txBody>
          <a:bodyPr>
            <a:normAutofit fontScale="92500" lnSpcReduction="10000"/>
          </a:bodyPr>
          <a:lstStyle/>
          <a:p>
            <a:r>
              <a:rPr lang="en-US" dirty="0" smtClean="0"/>
              <a:t>Methods and Insights we did not anticipate: </a:t>
            </a:r>
          </a:p>
          <a:p>
            <a:pPr lvl="1"/>
            <a:r>
              <a:rPr lang="en-US" sz="1800" dirty="0" smtClean="0"/>
              <a:t>Methods</a:t>
            </a:r>
            <a:r>
              <a:rPr lang="en-US" dirty="0" smtClean="0"/>
              <a:t>:</a:t>
            </a:r>
          </a:p>
          <a:p>
            <a:pPr lvl="2"/>
            <a:r>
              <a:rPr lang="en-US" sz="1600" dirty="0" smtClean="0"/>
              <a:t>Cleaned and saved data into csv’s using </a:t>
            </a:r>
            <a:r>
              <a:rPr lang="en-US" sz="1600" dirty="0" err="1" smtClean="0"/>
              <a:t>jupyter</a:t>
            </a:r>
            <a:r>
              <a:rPr lang="en-US" sz="1600" dirty="0" smtClean="0"/>
              <a:t> notebook.</a:t>
            </a:r>
          </a:p>
          <a:p>
            <a:pPr lvl="2"/>
            <a:r>
              <a:rPr lang="en-US" sz="1600" dirty="0" smtClean="0"/>
              <a:t>Used modules such as: pandas, </a:t>
            </a:r>
            <a:r>
              <a:rPr lang="en-US" sz="1600" dirty="0" err="1" smtClean="0"/>
              <a:t>matplotlib</a:t>
            </a:r>
            <a:r>
              <a:rPr lang="en-US" sz="1600" dirty="0" smtClean="0"/>
              <a:t>, </a:t>
            </a:r>
            <a:r>
              <a:rPr lang="en-US" sz="1600" dirty="0" err="1" smtClean="0"/>
              <a:t>astropy</a:t>
            </a:r>
            <a:r>
              <a:rPr lang="en-US" sz="1600" dirty="0" smtClean="0"/>
              <a:t>, and </a:t>
            </a:r>
            <a:r>
              <a:rPr lang="en-US" sz="1600" dirty="0" err="1" smtClean="0"/>
              <a:t>poliastro</a:t>
            </a:r>
            <a:r>
              <a:rPr lang="en-US" sz="1600" dirty="0" smtClean="0"/>
              <a:t>. The latter two were for orbital visualization. </a:t>
            </a:r>
          </a:p>
          <a:p>
            <a:pPr lvl="1"/>
            <a:r>
              <a:rPr lang="en-US" sz="1800" dirty="0" smtClean="0"/>
              <a:t>Surprising Insights</a:t>
            </a:r>
            <a:r>
              <a:rPr lang="en-US" dirty="0" smtClean="0"/>
              <a:t>:</a:t>
            </a:r>
          </a:p>
          <a:p>
            <a:pPr lvl="2"/>
            <a:r>
              <a:rPr lang="en-US" sz="1600" dirty="0" smtClean="0"/>
              <a:t>Terminology to determine what is a hazardous object, and the sheer number of hazardous objects that routinely pass by Earth.</a:t>
            </a:r>
          </a:p>
          <a:p>
            <a:pPr lvl="2"/>
            <a:r>
              <a:rPr lang="en-US" sz="1600" dirty="0" smtClean="0"/>
              <a:t>According to Kepler’s secondary law of planetary motion, “the </a:t>
            </a:r>
            <a:r>
              <a:rPr lang="en-US" sz="1600" dirty="0"/>
              <a:t>speed of an object in its orbit is fastest at perihelion and slowest at </a:t>
            </a:r>
            <a:r>
              <a:rPr lang="en-US" sz="1600" dirty="0" smtClean="0"/>
              <a:t>aphelion.” Perihelion being the closest point of an object orbiting the sun, and aphelion being the opposite. This applies to asteroids as well, and their relative velocities. </a:t>
            </a:r>
          </a:p>
          <a:p>
            <a:pPr lvl="2"/>
            <a:endParaRPr lang="en-US" dirty="0" smtClean="0"/>
          </a:p>
          <a:p>
            <a:pPr lvl="1"/>
            <a:endParaRPr lang="en-US" dirty="0"/>
          </a:p>
        </p:txBody>
      </p:sp>
      <p:sp>
        <p:nvSpPr>
          <p:cNvPr id="6" name="TextBox 5"/>
          <p:cNvSpPr txBox="1"/>
          <p:nvPr/>
        </p:nvSpPr>
        <p:spPr>
          <a:xfrm>
            <a:off x="5751513" y="1427476"/>
            <a:ext cx="5907314" cy="5078313"/>
          </a:xfrm>
          <a:prstGeom prst="rect">
            <a:avLst/>
          </a:prstGeom>
          <a:noFill/>
        </p:spPr>
        <p:txBody>
          <a:bodyPr wrap="square" rtlCol="0">
            <a:spAutoFit/>
          </a:bodyPr>
          <a:lstStyle/>
          <a:p>
            <a:pPr marL="285750" indent="-285750">
              <a:buFont typeface="Arial" charset="0"/>
              <a:buChar char="•"/>
            </a:pPr>
            <a:r>
              <a:rPr lang="en-US" dirty="0" smtClean="0"/>
              <a:t>Problems:</a:t>
            </a:r>
          </a:p>
          <a:p>
            <a:pPr marL="742950" lvl="1" indent="-285750">
              <a:buFont typeface="Arial" charset="0"/>
              <a:buChar char="•"/>
            </a:pPr>
            <a:r>
              <a:rPr lang="en-US" dirty="0" smtClean="0"/>
              <a:t>We had difficulty indexing the NASA JSON. We had to run several ”for” loops in order to retrieve the information we needed. </a:t>
            </a:r>
          </a:p>
          <a:p>
            <a:pPr marL="742950" lvl="1" indent="-285750">
              <a:buFont typeface="Arial" charset="0"/>
              <a:buChar char="•"/>
            </a:pPr>
            <a:r>
              <a:rPr lang="en-US" dirty="0" smtClean="0"/>
              <a:t>Given the volume of the NASA API (i.e.. NEO having multiple approach dates), parsing the JSON request was difficult. </a:t>
            </a:r>
          </a:p>
          <a:p>
            <a:pPr marL="742950" lvl="1" indent="-285750">
              <a:buFont typeface="Arial" charset="0"/>
              <a:buChar char="•"/>
            </a:pPr>
            <a:r>
              <a:rPr lang="en-US" dirty="0" smtClean="0"/>
              <a:t>Needed to use multiple different </a:t>
            </a:r>
            <a:r>
              <a:rPr lang="en-US" dirty="0" err="1" smtClean="0"/>
              <a:t>url’s</a:t>
            </a:r>
            <a:r>
              <a:rPr lang="en-US" dirty="0" smtClean="0"/>
              <a:t> to query different NEO information (i.e.. NEOs info organized by dates as opposed to the whole database). </a:t>
            </a:r>
          </a:p>
          <a:p>
            <a:pPr marL="742950" lvl="1" indent="-285750">
              <a:buFont typeface="Arial" charset="0"/>
              <a:buChar char="•"/>
            </a:pPr>
            <a:r>
              <a:rPr lang="en-US" dirty="0" smtClean="0"/>
              <a:t>Had difficulty propagating EPOCHS, or specific points in time, for individual asteroids to create a reliable orbit visualization. </a:t>
            </a:r>
          </a:p>
          <a:p>
            <a:pPr marL="742950" lvl="1" indent="-285750">
              <a:buFont typeface="Arial" charset="0"/>
              <a:buChar char="•"/>
            </a:pPr>
            <a:r>
              <a:rPr lang="en-US" dirty="0" smtClean="0"/>
              <a:t>Our elementary understanding of NEO’s and the science meant that we had to do significant research in order to determine what data we needed. (i.e.. MOID, EPOCH, Perihelion Distance, Perihelion Argument etc. </a:t>
            </a:r>
          </a:p>
        </p:txBody>
      </p:sp>
      <p:sp>
        <p:nvSpPr>
          <p:cNvPr id="7" name="TextBox 6"/>
          <p:cNvSpPr txBox="1"/>
          <p:nvPr/>
        </p:nvSpPr>
        <p:spPr>
          <a:xfrm>
            <a:off x="139587" y="6289573"/>
            <a:ext cx="6377327" cy="577081"/>
          </a:xfrm>
          <a:prstGeom prst="rect">
            <a:avLst/>
          </a:prstGeom>
          <a:noFill/>
        </p:spPr>
        <p:txBody>
          <a:bodyPr wrap="square" rtlCol="0">
            <a:spAutoFit/>
          </a:bodyPr>
          <a:lstStyle/>
          <a:p>
            <a:r>
              <a:rPr lang="en-US" sz="1050" dirty="0" smtClean="0"/>
              <a:t>Source: https://www.windows2universe.org/</a:t>
            </a:r>
            <a:r>
              <a:rPr lang="en-US" sz="1050" dirty="0" err="1" smtClean="0"/>
              <a:t>physical_science</a:t>
            </a:r>
            <a:r>
              <a:rPr lang="en-US" sz="1050" dirty="0" smtClean="0"/>
              <a:t>/physics/mechanics/orbit/</a:t>
            </a:r>
            <a:r>
              <a:rPr lang="en-US" sz="1050" dirty="0" err="1" smtClean="0"/>
              <a:t>perihelion_aphelion.html&amp;edu</a:t>
            </a:r>
            <a:r>
              <a:rPr lang="en-US" sz="1050" dirty="0" smtClean="0"/>
              <a:t>=high</a:t>
            </a:r>
            <a:endParaRPr lang="en-US" sz="1050" dirty="0"/>
          </a:p>
        </p:txBody>
      </p:sp>
    </p:spTree>
    <p:extLst>
      <p:ext uri="{BB962C8B-B14F-4D97-AF65-F5344CB8AC3E}">
        <p14:creationId xmlns:p14="http://schemas.microsoft.com/office/powerpoint/2010/main" val="10601822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6171536" y="145143"/>
            <a:ext cx="5831778" cy="3130544"/>
          </a:xfrm>
          <a:prstGeom prst="roundRect">
            <a:avLst>
              <a:gd name="adj" fmla="val 4528"/>
            </a:avLst>
          </a:prstGeom>
          <a:ln w="50800" cap="sq" cmpd="dbl">
            <a:noFill/>
            <a:miter lim="800000"/>
          </a:ln>
          <a:effectLst/>
        </p:spPr>
      </p:pic>
      <p:sp>
        <p:nvSpPr>
          <p:cNvPr id="2" name="Title 1"/>
          <p:cNvSpPr>
            <a:spLocks noGrp="1"/>
          </p:cNvSpPr>
          <p:nvPr>
            <p:ph type="title"/>
          </p:nvPr>
        </p:nvSpPr>
        <p:spPr>
          <a:xfrm>
            <a:off x="1178982" y="234222"/>
            <a:ext cx="4099947" cy="1035579"/>
          </a:xfrm>
        </p:spPr>
        <p:txBody>
          <a:bodyPr>
            <a:normAutofit/>
          </a:bodyPr>
          <a:lstStyle/>
          <a:p>
            <a:pPr>
              <a:lnSpc>
                <a:spcPct val="90000"/>
              </a:lnSpc>
            </a:pPr>
            <a:r>
              <a:rPr lang="en-US" sz="2800" dirty="0"/>
              <a:t>Data Analysis: There are A ton of Asteroids</a:t>
            </a:r>
          </a:p>
        </p:txBody>
      </p:sp>
      <p:sp>
        <p:nvSpPr>
          <p:cNvPr id="12" name="Content Placeholder 11"/>
          <p:cNvSpPr>
            <a:spLocks noGrp="1"/>
          </p:cNvSpPr>
          <p:nvPr>
            <p:ph idx="1"/>
          </p:nvPr>
        </p:nvSpPr>
        <p:spPr>
          <a:xfrm>
            <a:off x="1361185" y="1269801"/>
            <a:ext cx="4099947" cy="1548703"/>
          </a:xfrm>
        </p:spPr>
        <p:txBody>
          <a:bodyPr>
            <a:normAutofit/>
          </a:bodyPr>
          <a:lstStyle/>
          <a:p>
            <a:r>
              <a:rPr lang="en-US" dirty="0" smtClean="0"/>
              <a:t>This is just a small subset of 500 NEOs for representation purposes reflectin</a:t>
            </a:r>
            <a:r>
              <a:rPr lang="en-US" dirty="0" smtClean="0"/>
              <a:t>g size vs. passing distance. Shown to visualize just how many objects there are to study. </a:t>
            </a:r>
            <a:endParaRPr lang="en-US" dirty="0"/>
          </a:p>
        </p:txBody>
      </p:sp>
      <p:sp>
        <p:nvSpPr>
          <p:cNvPr id="8" name="Title 1"/>
          <p:cNvSpPr txBox="1">
            <a:spLocks/>
          </p:cNvSpPr>
          <p:nvPr/>
        </p:nvSpPr>
        <p:spPr>
          <a:xfrm>
            <a:off x="1178982" y="3381828"/>
            <a:ext cx="4099947" cy="72759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800" dirty="0" smtClean="0"/>
              <a:t>Hazardous </a:t>
            </a:r>
            <a:r>
              <a:rPr lang="en-US" sz="2800" dirty="0" err="1" smtClean="0"/>
              <a:t>NeOs</a:t>
            </a:r>
            <a:endParaRPr lang="en-US" sz="2800" dirty="0"/>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1534" y="3381828"/>
            <a:ext cx="5831780" cy="3323771"/>
          </a:xfrm>
          <a:prstGeom prst="rect">
            <a:avLst/>
          </a:prstGeom>
        </p:spPr>
      </p:pic>
      <p:sp>
        <p:nvSpPr>
          <p:cNvPr id="9" name="TextBox 8"/>
          <p:cNvSpPr txBox="1"/>
          <p:nvPr/>
        </p:nvSpPr>
        <p:spPr>
          <a:xfrm>
            <a:off x="1178981" y="4109421"/>
            <a:ext cx="4716209" cy="2585323"/>
          </a:xfrm>
          <a:prstGeom prst="rect">
            <a:avLst/>
          </a:prstGeom>
          <a:noFill/>
        </p:spPr>
        <p:txBody>
          <a:bodyPr wrap="square" rtlCol="0">
            <a:spAutoFit/>
          </a:bodyPr>
          <a:lstStyle/>
          <a:p>
            <a:pPr marL="285750" indent="-285750">
              <a:buFont typeface="Arial" charset="0"/>
              <a:buChar char="•"/>
            </a:pPr>
            <a:r>
              <a:rPr lang="en-US" dirty="0" smtClean="0"/>
              <a:t>Now that we have the given data size of NEOs, we now need to ask how many of those are hazardous?</a:t>
            </a:r>
          </a:p>
          <a:p>
            <a:pPr marL="285750" indent="-285750">
              <a:buFont typeface="Arial" charset="0"/>
              <a:buChar char="•"/>
            </a:pPr>
            <a:r>
              <a:rPr lang="en-US" dirty="0" smtClean="0"/>
              <a:t>That’s what this visualization is for. We’ve essentially filtered the previous graph for just those that are determined to be hazardous.</a:t>
            </a:r>
          </a:p>
          <a:p>
            <a:pPr marL="285750" indent="-285750">
              <a:buFont typeface="Arial" charset="0"/>
              <a:buChar char="•"/>
            </a:pPr>
            <a:r>
              <a:rPr lang="en-US" dirty="0" smtClean="0"/>
              <a:t>By doing this exercise, we’ve now been able to visualize our dataset, and we’ve filtered for our NEOs in question. </a:t>
            </a:r>
            <a:endParaRPr lang="en-US" dirty="0"/>
          </a:p>
        </p:txBody>
      </p:sp>
    </p:spTree>
    <p:extLst>
      <p:ext uri="{BB962C8B-B14F-4D97-AF65-F5344CB8AC3E}">
        <p14:creationId xmlns:p14="http://schemas.microsoft.com/office/powerpoint/2010/main" val="268904383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38651" y="1058885"/>
            <a:ext cx="6095593" cy="4190720"/>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le 1"/>
          <p:cNvSpPr>
            <a:spLocks noGrp="1"/>
          </p:cNvSpPr>
          <p:nvPr>
            <p:ph type="title"/>
          </p:nvPr>
        </p:nvSpPr>
        <p:spPr>
          <a:xfrm>
            <a:off x="802178" y="332204"/>
            <a:ext cx="3979205" cy="1453363"/>
          </a:xfrm>
        </p:spPr>
        <p:txBody>
          <a:bodyPr>
            <a:normAutofit/>
          </a:bodyPr>
          <a:lstStyle/>
          <a:p>
            <a:pPr>
              <a:lnSpc>
                <a:spcPct val="90000"/>
              </a:lnSpc>
            </a:pPr>
            <a:r>
              <a:rPr lang="en-US" sz="3100" dirty="0"/>
              <a:t>Data Analysis: Determining which </a:t>
            </a:r>
            <a:r>
              <a:rPr lang="en-US" sz="3100" dirty="0" err="1"/>
              <a:t>Neos</a:t>
            </a:r>
            <a:r>
              <a:rPr lang="en-US" sz="3100" dirty="0"/>
              <a:t> are Hazardous. </a:t>
            </a:r>
          </a:p>
        </p:txBody>
      </p:sp>
      <p:sp>
        <p:nvSpPr>
          <p:cNvPr id="9" name="Content Placeholder 8"/>
          <p:cNvSpPr>
            <a:spLocks noGrp="1"/>
          </p:cNvSpPr>
          <p:nvPr>
            <p:ph idx="1"/>
          </p:nvPr>
        </p:nvSpPr>
        <p:spPr>
          <a:xfrm>
            <a:off x="802178" y="1861072"/>
            <a:ext cx="3979205" cy="4579737"/>
          </a:xfrm>
        </p:spPr>
        <p:txBody>
          <a:bodyPr>
            <a:normAutofit fontScale="92500" lnSpcReduction="10000"/>
          </a:bodyPr>
          <a:lstStyle/>
          <a:p>
            <a:r>
              <a:rPr lang="en-US" dirty="0" smtClean="0"/>
              <a:t>This scatter plot is a visualization of the definition of a hazardous NEO. </a:t>
            </a:r>
          </a:p>
          <a:p>
            <a:r>
              <a:rPr lang="en-US" dirty="0" smtClean="0"/>
              <a:t>Recall the earlier slides, where a hazardous NEO is classified by the relationship between its absolute magnitude(H) and its MOID (distance from Earth &lt; .05 astronomical units or around 4.6 million miles). </a:t>
            </a:r>
          </a:p>
          <a:p>
            <a:r>
              <a:rPr lang="en-US" dirty="0" smtClean="0"/>
              <a:t>For context, magnitude is used to estimate the diameter of the Asteroid which helps determine its size. </a:t>
            </a:r>
            <a:r>
              <a:rPr lang="en-US" dirty="0" smtClean="0"/>
              <a:t>Thus, assists in its classification as hazardous (equation below). </a:t>
            </a:r>
          </a:p>
          <a:p>
            <a:r>
              <a:rPr lang="en-US" dirty="0" smtClean="0"/>
              <a:t>This establishes that there is a relationship between the size and distance from of a NEO from Earth which leads to its classification.</a:t>
            </a:r>
          </a:p>
        </p:txBody>
      </p:sp>
      <p:pic>
        <p:nvPicPr>
          <p:cNvPr id="3" name="Picture 2"/>
          <p:cNvPicPr>
            <a:picLocks noChangeAspect="1"/>
          </p:cNvPicPr>
          <p:nvPr/>
        </p:nvPicPr>
        <p:blipFill>
          <a:blip r:embed="rId4"/>
          <a:stretch>
            <a:fillRect/>
          </a:stretch>
        </p:blipFill>
        <p:spPr>
          <a:xfrm>
            <a:off x="7267247" y="5488310"/>
            <a:ext cx="2438400" cy="952500"/>
          </a:xfrm>
          <a:prstGeom prst="rect">
            <a:avLst/>
          </a:prstGeom>
        </p:spPr>
      </p:pic>
    </p:spTree>
    <p:extLst>
      <p:ext uri="{BB962C8B-B14F-4D97-AF65-F5344CB8AC3E}">
        <p14:creationId xmlns:p14="http://schemas.microsoft.com/office/powerpoint/2010/main" val="127236909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152</TotalTime>
  <Words>999</Words>
  <Application>Microsoft Macintosh PowerPoint</Application>
  <PresentationFormat>Widescreen</PresentationFormat>
  <Paragraphs>66</Paragraphs>
  <Slides>12</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Mangal</vt:lpstr>
      <vt:lpstr>Arial</vt:lpstr>
      <vt:lpstr>Celestial</vt:lpstr>
      <vt:lpstr>Determining and Modeling Hazardous Near Earth Objects</vt:lpstr>
      <vt:lpstr>What Are Near Earth Objects?</vt:lpstr>
      <vt:lpstr>Who Really Cares? What is the Value of this study?</vt:lpstr>
      <vt:lpstr>Here’s Why…</vt:lpstr>
      <vt:lpstr>Motivation &amp; Summary of Findings</vt:lpstr>
      <vt:lpstr>Questions We Asked And the Data We Needed </vt:lpstr>
      <vt:lpstr>Data Cleanup &amp; Exploration </vt:lpstr>
      <vt:lpstr>Data Analysis: There are A ton of Asteroids</vt:lpstr>
      <vt:lpstr>Data Analysis: Determining which Neos are Hazardous. </vt:lpstr>
      <vt:lpstr>PowerPoint Presentation</vt:lpstr>
      <vt:lpstr>Post Mortem</vt:lpstr>
      <vt:lpstr>Questions?</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and Modeling Hazardous Near Earth Objects</dc:title>
  <dc:creator>Jared Klein</dc:creator>
  <cp:lastModifiedBy>Jared Klein</cp:lastModifiedBy>
  <cp:revision>15</cp:revision>
  <dcterms:created xsi:type="dcterms:W3CDTF">2017-11-09T23:43:08Z</dcterms:created>
  <dcterms:modified xsi:type="dcterms:W3CDTF">2017-11-10T02:15:38Z</dcterms:modified>
</cp:coreProperties>
</file>

<file path=docProps/thumbnail.jpeg>
</file>